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
      <p:font typeface="Comfortaa"/>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mfortaa-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Comforta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2ac1117521_1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2ac1117521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2ac1117521_1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2ac1117521_1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2ac1117521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2ac1117521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ac1117521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ac1117521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2ac1117521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2ac1117521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2ac111752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2ac111752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ac1117521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ac1117521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2ac111752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2ac111752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ac111752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ac111752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2ac111752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2ac111752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2ac1117521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2ac1117521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2ac1117521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2ac1117521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2ac1117521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2ac1117521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2ac1117521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2ac1117521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rot="339143">
            <a:off x="-449700" y="-1098100"/>
            <a:ext cx="11017377" cy="9107251"/>
          </a:xfrm>
          <a:prstGeom prst="rect">
            <a:avLst/>
          </a:prstGeom>
          <a:noFill/>
          <a:ln>
            <a:noFill/>
          </a:ln>
        </p:spPr>
      </p:pic>
      <p:sp>
        <p:nvSpPr>
          <p:cNvPr id="87" name="Google Shape;87;p13"/>
          <p:cNvSpPr txBox="1"/>
          <p:nvPr>
            <p:ph type="ctrTitle"/>
          </p:nvPr>
        </p:nvSpPr>
        <p:spPr>
          <a:xfrm>
            <a:off x="727950" y="2045600"/>
            <a:ext cx="7688100" cy="963600"/>
          </a:xfrm>
          <a:prstGeom prst="rect">
            <a:avLst/>
          </a:prstGeom>
        </p:spPr>
        <p:txBody>
          <a:bodyPr anchorCtr="0" anchor="t" bIns="91425" lIns="91425" spcFirstLastPara="1" rIns="91425" wrap="square" tIns="91425">
            <a:normAutofit fontScale="90000"/>
          </a:bodyPr>
          <a:lstStyle/>
          <a:p>
            <a:pPr indent="0" lvl="0" marL="0" rtl="0" algn="ctr">
              <a:lnSpc>
                <a:spcPct val="135714"/>
              </a:lnSpc>
              <a:spcBef>
                <a:spcPts val="0"/>
              </a:spcBef>
              <a:spcAft>
                <a:spcPts val="0"/>
              </a:spcAft>
              <a:buClr>
                <a:schemeClr val="dk1"/>
              </a:buClr>
              <a:buSzPts val="990"/>
              <a:buFont typeface="Arial"/>
              <a:buNone/>
            </a:pPr>
            <a:r>
              <a:rPr b="1" lang="ru" sz="5300">
                <a:solidFill>
                  <a:srgbClr val="569CD6"/>
                </a:solidFill>
                <a:highlight>
                  <a:srgbClr val="1E1E1E"/>
                </a:highlight>
                <a:latin typeface="Comfortaa"/>
                <a:ea typeface="Comfortaa"/>
                <a:cs typeface="Comfortaa"/>
                <a:sym typeface="Comfortaa"/>
              </a:rPr>
              <a:t>Jazz musician network</a:t>
            </a:r>
            <a:endParaRPr b="1" sz="5300">
              <a:solidFill>
                <a:srgbClr val="569CD6"/>
              </a:solidFill>
              <a:highlight>
                <a:srgbClr val="1E1E1E"/>
              </a:highlight>
              <a:latin typeface="Comfortaa"/>
              <a:ea typeface="Comfortaa"/>
              <a:cs typeface="Comfortaa"/>
              <a:sym typeface="Comfortaa"/>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idx="1" type="body"/>
          </p:nvPr>
        </p:nvSpPr>
        <p:spPr>
          <a:xfrm>
            <a:off x="729450" y="2078875"/>
            <a:ext cx="2839800" cy="18108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i="1" lang="ru" sz="1050">
                <a:solidFill>
                  <a:srgbClr val="000000"/>
                </a:solidFill>
                <a:highlight>
                  <a:srgbClr val="FFFFFF"/>
                </a:highlight>
                <a:latin typeface="Courier New"/>
                <a:ea typeface="Courier New"/>
                <a:cs typeface="Courier New"/>
                <a:sym typeface="Courier New"/>
              </a:rPr>
              <a:t>yellow nodes are all nodes </a:t>
            </a:r>
            <a:r>
              <a:rPr i="1" lang="ru" sz="1050">
                <a:solidFill>
                  <a:srgbClr val="000000"/>
                </a:solidFill>
                <a:highlight>
                  <a:srgbClr val="FFFFFF"/>
                </a:highlight>
                <a:latin typeface="Courier New"/>
                <a:ea typeface="Courier New"/>
                <a:cs typeface="Courier New"/>
                <a:sym typeface="Courier New"/>
              </a:rPr>
              <a:t>which</a:t>
            </a:r>
            <a:r>
              <a:rPr i="1" lang="ru" sz="1050">
                <a:solidFill>
                  <a:srgbClr val="000000"/>
                </a:solidFill>
                <a:highlight>
                  <a:srgbClr val="FFFFFF"/>
                </a:highlight>
                <a:latin typeface="Courier New"/>
                <a:ea typeface="Courier New"/>
                <a:cs typeface="Courier New"/>
                <a:sym typeface="Courier New"/>
              </a:rPr>
              <a:t> are a clique </a:t>
            </a:r>
            <a:r>
              <a:rPr i="1" lang="ru" sz="1050">
                <a:solidFill>
                  <a:srgbClr val="000000"/>
                </a:solidFill>
                <a:highlight>
                  <a:srgbClr val="FFFFFF"/>
                </a:highlight>
                <a:latin typeface="Courier New"/>
                <a:ea typeface="Courier New"/>
                <a:cs typeface="Courier New"/>
                <a:sym typeface="Courier New"/>
              </a:rPr>
              <a:t>choosing</a:t>
            </a:r>
            <a:r>
              <a:rPr i="1" lang="ru" sz="1050">
                <a:solidFill>
                  <a:srgbClr val="000000"/>
                </a:solidFill>
                <a:highlight>
                  <a:srgbClr val="FFFFFF"/>
                </a:highlight>
                <a:latin typeface="Courier New"/>
                <a:ea typeface="Courier New"/>
                <a:cs typeface="Courier New"/>
                <a:sym typeface="Courier New"/>
              </a:rPr>
              <a:t> randomly from set of all cliques</a:t>
            </a:r>
            <a:endParaRPr i="1"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number of cliques in jazz network: 746</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40" name="Google Shape;140;p22"/>
          <p:cNvPicPr preferRelativeResize="0"/>
          <p:nvPr/>
        </p:nvPicPr>
        <p:blipFill>
          <a:blip r:embed="rId3">
            <a:alphaModFix/>
          </a:blip>
          <a:stretch>
            <a:fillRect/>
          </a:stretch>
        </p:blipFill>
        <p:spPr>
          <a:xfrm>
            <a:off x="3128239" y="510427"/>
            <a:ext cx="5922386" cy="4633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729450" y="1318650"/>
            <a:ext cx="2269200" cy="5352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lang="ru" sz="1050">
                <a:solidFill>
                  <a:srgbClr val="800000"/>
                </a:solidFill>
                <a:highlight>
                  <a:srgbClr val="FFFFFF"/>
                </a:highlight>
                <a:latin typeface="Courier New"/>
                <a:ea typeface="Courier New"/>
                <a:cs typeface="Courier New"/>
                <a:sym typeface="Courier New"/>
              </a:rPr>
              <a:t> </a:t>
            </a:r>
            <a:r>
              <a:rPr lang="ru" sz="1300">
                <a:solidFill>
                  <a:srgbClr val="000000"/>
                </a:solidFill>
                <a:highlight>
                  <a:srgbClr val="FFFFFF"/>
                </a:highlight>
                <a:latin typeface="Courier New"/>
                <a:ea typeface="Courier New"/>
                <a:cs typeface="Courier New"/>
                <a:sym typeface="Courier New"/>
              </a:rPr>
              <a:t>Biggest</a:t>
            </a:r>
            <a:r>
              <a:rPr lang="ru" sz="1300">
                <a:solidFill>
                  <a:srgbClr val="000000"/>
                </a:solidFill>
                <a:highlight>
                  <a:srgbClr val="FFFFFF"/>
                </a:highlight>
                <a:latin typeface="Courier New"/>
                <a:ea typeface="Courier New"/>
                <a:cs typeface="Courier New"/>
                <a:sym typeface="Courier New"/>
              </a:rPr>
              <a:t> clique</a:t>
            </a:r>
            <a:endParaRPr sz="130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300">
                <a:solidFill>
                  <a:srgbClr val="0451A5"/>
                </a:solidFill>
                <a:highlight>
                  <a:srgbClr val="FFFFFF"/>
                </a:highlight>
                <a:latin typeface="Courier New"/>
                <a:ea typeface="Courier New"/>
                <a:cs typeface="Courier New"/>
                <a:sym typeface="Courier New"/>
              </a:rPr>
              <a:t>&gt;&gt;</a:t>
            </a:r>
            <a:r>
              <a:rPr b="0" lang="ru" sz="1300">
                <a:solidFill>
                  <a:srgbClr val="000000"/>
                </a:solidFill>
                <a:highlight>
                  <a:srgbClr val="FFFFFF"/>
                </a:highlight>
                <a:latin typeface="Courier New"/>
                <a:ea typeface="Courier New"/>
                <a:cs typeface="Courier New"/>
                <a:sym typeface="Courier New"/>
              </a:rPr>
              <a:t> number of nodes: 30</a:t>
            </a:r>
            <a:endParaRPr b="0" sz="130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30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300"/>
          </a:p>
        </p:txBody>
      </p:sp>
      <p:pic>
        <p:nvPicPr>
          <p:cNvPr id="146" name="Google Shape;146;p23"/>
          <p:cNvPicPr preferRelativeResize="0"/>
          <p:nvPr/>
        </p:nvPicPr>
        <p:blipFill>
          <a:blip r:embed="rId3">
            <a:alphaModFix/>
          </a:blip>
          <a:stretch>
            <a:fillRect/>
          </a:stretch>
        </p:blipFill>
        <p:spPr>
          <a:xfrm>
            <a:off x="2231600" y="-174287"/>
            <a:ext cx="7472975" cy="58461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800">
                <a:solidFill>
                  <a:srgbClr val="000000"/>
                </a:solidFill>
                <a:highlight>
                  <a:schemeClr val="lt1"/>
                </a:highlight>
                <a:latin typeface="Comfortaa"/>
                <a:ea typeface="Comfortaa"/>
                <a:cs typeface="Comfortaa"/>
                <a:sym typeface="Comfortaa"/>
              </a:rPr>
              <a:t>Fluid Communities algorithm</a:t>
            </a:r>
            <a:endParaRPr sz="1800">
              <a:latin typeface="Comfortaa"/>
              <a:ea typeface="Comfortaa"/>
              <a:cs typeface="Comfortaa"/>
              <a:sym typeface="Comfortaa"/>
            </a:endParaRPr>
          </a:p>
        </p:txBody>
      </p:sp>
      <p:sp>
        <p:nvSpPr>
          <p:cNvPr id="152" name="Google Shape;152;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The algorithm is based on the simple idea of fluids interacting in an environment, expanding and pushing each other. Its initialization is random, so found communities may vary on different executions.</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type="title"/>
          </p:nvPr>
        </p:nvSpPr>
        <p:spPr>
          <a:xfrm>
            <a:off x="729450" y="1318650"/>
            <a:ext cx="7688700" cy="30135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number of </a:t>
            </a:r>
            <a:r>
              <a:rPr b="0" lang="ru" sz="1050">
                <a:solidFill>
                  <a:srgbClr val="000000"/>
                </a:solidFill>
                <a:highlight>
                  <a:srgbClr val="FFFFFF"/>
                </a:highlight>
                <a:latin typeface="Courier New"/>
                <a:ea typeface="Courier New"/>
                <a:cs typeface="Courier New"/>
                <a:sym typeface="Courier New"/>
              </a:rPr>
              <a:t>communities</a:t>
            </a:r>
            <a:r>
              <a:rPr b="0" lang="ru" sz="1050">
                <a:solidFill>
                  <a:srgbClr val="000000"/>
                </a:solidFill>
                <a:highlight>
                  <a:srgbClr val="FFFFFF"/>
                </a:highlight>
                <a:latin typeface="Courier New"/>
                <a:ea typeface="Courier New"/>
                <a:cs typeface="Courier New"/>
                <a:sym typeface="Courier New"/>
              </a:rPr>
              <a:t>: 4</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number of nodes:</a:t>
            </a:r>
            <a:r>
              <a:rPr b="0" lang="ru" sz="1050">
                <a:solidFill>
                  <a:srgbClr val="000000"/>
                </a:solidFill>
                <a:highlight>
                  <a:srgbClr val="FFFFFF"/>
                </a:highlight>
                <a:latin typeface="Courier New"/>
                <a:ea typeface="Courier New"/>
                <a:cs typeface="Courier New"/>
                <a:sym typeface="Courier New"/>
              </a:rPr>
              <a:t>  198</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number of edges:</a:t>
            </a:r>
            <a:r>
              <a:rPr b="0" lang="ru" sz="1050">
                <a:solidFill>
                  <a:srgbClr val="000000"/>
                </a:solidFill>
                <a:highlight>
                  <a:srgbClr val="FFFFFF"/>
                </a:highlight>
                <a:latin typeface="Courier New"/>
                <a:ea typeface="Courier New"/>
                <a:cs typeface="Courier New"/>
                <a:sym typeface="Courier New"/>
              </a:rPr>
              <a:t> 2742</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first </a:t>
            </a:r>
            <a:r>
              <a:rPr b="0" lang="ru" sz="1050">
                <a:solidFill>
                  <a:srgbClr val="000000"/>
                </a:solidFill>
                <a:highlight>
                  <a:srgbClr val="FFFFFF"/>
                </a:highlight>
                <a:latin typeface="Courier New"/>
                <a:ea typeface="Courier New"/>
                <a:cs typeface="Courier New"/>
                <a:sym typeface="Courier New"/>
              </a:rPr>
              <a:t>community</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maroon</a:t>
            </a:r>
            <a:r>
              <a:rPr b="0" lang="ru" sz="1050">
                <a:solidFill>
                  <a:srgbClr val="000000"/>
                </a:solidFill>
                <a:highlight>
                  <a:srgbClr val="FFFFFF"/>
                </a:highlight>
                <a:latin typeface="Courier New"/>
                <a:ea typeface="Courier New"/>
                <a:cs typeface="Courier New"/>
                <a:sym typeface="Courier New"/>
              </a:rPr>
              <a:t> nodes: 41</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second </a:t>
            </a:r>
            <a:r>
              <a:rPr b="0" lang="ru" sz="1050">
                <a:solidFill>
                  <a:srgbClr val="000000"/>
                </a:solidFill>
                <a:highlight>
                  <a:srgbClr val="FFFFFF"/>
                </a:highlight>
                <a:latin typeface="Courier New"/>
                <a:ea typeface="Courier New"/>
                <a:cs typeface="Courier New"/>
                <a:sym typeface="Courier New"/>
              </a:rPr>
              <a:t>community</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teal</a:t>
            </a:r>
            <a:r>
              <a:rPr b="0" lang="ru" sz="1050">
                <a:solidFill>
                  <a:srgbClr val="000000"/>
                </a:solidFill>
                <a:highlight>
                  <a:srgbClr val="FFFFFF"/>
                </a:highlight>
                <a:latin typeface="Courier New"/>
                <a:ea typeface="Courier New"/>
                <a:cs typeface="Courier New"/>
                <a:sym typeface="Courier New"/>
              </a:rPr>
              <a:t> nodes: 57</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third </a:t>
            </a:r>
            <a:r>
              <a:rPr b="0" lang="ru" sz="1050">
                <a:solidFill>
                  <a:srgbClr val="000000"/>
                </a:solidFill>
                <a:highlight>
                  <a:srgbClr val="FFFFFF"/>
                </a:highlight>
                <a:latin typeface="Courier New"/>
                <a:ea typeface="Courier New"/>
                <a:cs typeface="Courier New"/>
                <a:sym typeface="Courier New"/>
              </a:rPr>
              <a:t>community</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black</a:t>
            </a:r>
            <a:r>
              <a:rPr b="0" lang="ru" sz="1050">
                <a:solidFill>
                  <a:srgbClr val="000000"/>
                </a:solidFill>
                <a:highlight>
                  <a:srgbClr val="FFFFFF"/>
                </a:highlight>
                <a:latin typeface="Courier New"/>
                <a:ea typeface="Courier New"/>
                <a:cs typeface="Courier New"/>
                <a:sym typeface="Courier New"/>
              </a:rPr>
              <a:t> nodes: 57</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451A5"/>
                </a:solidFill>
                <a:highlight>
                  <a:srgbClr val="FFFFFF"/>
                </a:highlight>
                <a:latin typeface="Courier New"/>
                <a:ea typeface="Courier New"/>
                <a:cs typeface="Courier New"/>
                <a:sym typeface="Courier New"/>
              </a:rPr>
              <a:t>&gt;</a:t>
            </a:r>
            <a:r>
              <a:rPr b="0" lang="ru" sz="1050">
                <a:solidFill>
                  <a:srgbClr val="000000"/>
                </a:solidFill>
                <a:highlight>
                  <a:srgbClr val="FFFFFF"/>
                </a:highlight>
                <a:latin typeface="Courier New"/>
                <a:ea typeface="Courier New"/>
                <a:cs typeface="Courier New"/>
                <a:sym typeface="Courier New"/>
              </a:rPr>
              <a:t>  fourth </a:t>
            </a:r>
            <a:r>
              <a:rPr b="0" lang="ru" sz="1050">
                <a:solidFill>
                  <a:srgbClr val="000000"/>
                </a:solidFill>
                <a:highlight>
                  <a:srgbClr val="FFFFFF"/>
                </a:highlight>
                <a:latin typeface="Courier New"/>
                <a:ea typeface="Courier New"/>
                <a:cs typeface="Courier New"/>
                <a:sym typeface="Courier New"/>
              </a:rPr>
              <a:t>community</a:t>
            </a:r>
            <a:r>
              <a:rPr b="0" lang="ru" sz="1050">
                <a:solidFill>
                  <a:srgbClr val="000000"/>
                </a:solidFill>
                <a:highlight>
                  <a:srgbClr val="FFFFFF"/>
                </a:highlight>
                <a:latin typeface="Courier New"/>
                <a:ea typeface="Courier New"/>
                <a:cs typeface="Courier New"/>
                <a:sym typeface="Courier New"/>
              </a:rPr>
              <a:t> </a:t>
            </a:r>
            <a:r>
              <a:rPr b="0" i="1" lang="ru" sz="1050">
                <a:solidFill>
                  <a:srgbClr val="000000"/>
                </a:solidFill>
                <a:highlight>
                  <a:srgbClr val="FFFFFF"/>
                </a:highlight>
                <a:latin typeface="Courier New"/>
                <a:ea typeface="Courier New"/>
                <a:cs typeface="Courier New"/>
                <a:sym typeface="Courier New"/>
              </a:rPr>
              <a:t>orange</a:t>
            </a:r>
            <a:r>
              <a:rPr b="0" lang="ru" sz="1050">
                <a:solidFill>
                  <a:srgbClr val="000000"/>
                </a:solidFill>
                <a:highlight>
                  <a:srgbClr val="FFFFFF"/>
                </a:highlight>
                <a:latin typeface="Courier New"/>
                <a:ea typeface="Courier New"/>
                <a:cs typeface="Courier New"/>
                <a:sym typeface="Courier New"/>
              </a:rPr>
              <a:t> nodes: 22</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158" name="Google Shape;158;p25"/>
          <p:cNvPicPr preferRelativeResize="0"/>
          <p:nvPr/>
        </p:nvPicPr>
        <p:blipFill>
          <a:blip r:embed="rId3">
            <a:alphaModFix/>
          </a:blip>
          <a:stretch>
            <a:fillRect/>
          </a:stretch>
        </p:blipFill>
        <p:spPr>
          <a:xfrm>
            <a:off x="2333125" y="167175"/>
            <a:ext cx="6810874"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729450" y="1318650"/>
            <a:ext cx="7688700" cy="7602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i="1" lang="ru" sz="1550">
                <a:solidFill>
                  <a:srgbClr val="000000"/>
                </a:solidFill>
                <a:highlight>
                  <a:srgbClr val="FFFFFF"/>
                </a:highlight>
                <a:latin typeface="Courier New"/>
                <a:ea typeface="Courier New"/>
                <a:cs typeface="Courier New"/>
                <a:sym typeface="Courier New"/>
              </a:rPr>
              <a:t>The most important, relevant, influential, or central nodes</a:t>
            </a:r>
            <a:endParaRPr i="1" sz="15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164" name="Google Shape;164;p26"/>
          <p:cNvSpPr txBox="1"/>
          <p:nvPr>
            <p:ph idx="1" type="body"/>
          </p:nvPr>
        </p:nvSpPr>
        <p:spPr>
          <a:xfrm>
            <a:off x="729450" y="2078875"/>
            <a:ext cx="3164100" cy="22611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degree of the most </a:t>
            </a:r>
            <a:r>
              <a:rPr lang="ru" sz="1050">
                <a:solidFill>
                  <a:srgbClr val="000000"/>
                </a:solidFill>
                <a:highlight>
                  <a:srgbClr val="FFFFFF"/>
                </a:highlight>
                <a:latin typeface="Courier New"/>
                <a:ea typeface="Courier New"/>
                <a:cs typeface="Courier New"/>
                <a:sym typeface="Courier New"/>
              </a:rPr>
              <a:t>connected</a:t>
            </a:r>
            <a:r>
              <a:rPr lang="ru" sz="1050">
                <a:solidFill>
                  <a:srgbClr val="000000"/>
                </a:solidFill>
                <a:highlight>
                  <a:srgbClr val="FFFFFF"/>
                </a:highlight>
                <a:latin typeface="Courier New"/>
                <a:ea typeface="Courier New"/>
                <a:cs typeface="Courier New"/>
                <a:sym typeface="Courier New"/>
              </a:rPr>
              <a:t>: 100</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&gt;&gt;</a:t>
            </a:r>
            <a:r>
              <a:rPr lang="ru" sz="1050">
                <a:solidFill>
                  <a:srgbClr val="000000"/>
                </a:solidFill>
                <a:highlight>
                  <a:srgbClr val="FFFFFF"/>
                </a:highlight>
                <a:latin typeface="Courier New"/>
                <a:ea typeface="Courier New"/>
                <a:cs typeface="Courier New"/>
                <a:sym typeface="Courier New"/>
              </a:rPr>
              <a:t> id of the most node: 136</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average degree:27.696969696969695</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65" name="Google Shape;165;p26"/>
          <p:cNvPicPr preferRelativeResize="0"/>
          <p:nvPr/>
        </p:nvPicPr>
        <p:blipFill>
          <a:blip r:embed="rId3">
            <a:alphaModFix/>
          </a:blip>
          <a:stretch>
            <a:fillRect/>
          </a:stretch>
        </p:blipFill>
        <p:spPr>
          <a:xfrm>
            <a:off x="1288100" y="393375"/>
            <a:ext cx="7454076" cy="58313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brief</a:t>
            </a:r>
            <a:r>
              <a:rPr lang="ru"/>
              <a:t> </a:t>
            </a:r>
            <a:r>
              <a:rPr lang="ru"/>
              <a:t>conclusion</a:t>
            </a:r>
            <a:endParaRPr/>
          </a:p>
        </p:txBody>
      </p:sp>
      <p:sp>
        <p:nvSpPr>
          <p:cNvPr id="171" name="Google Shape;171;p27"/>
          <p:cNvSpPr txBox="1"/>
          <p:nvPr>
            <p:ph idx="1" type="body"/>
          </p:nvPr>
        </p:nvSpPr>
        <p:spPr>
          <a:xfrm>
            <a:off x="729450" y="2078875"/>
            <a:ext cx="7688700" cy="2528700"/>
          </a:xfrm>
          <a:prstGeom prst="rect">
            <a:avLst/>
          </a:prstGeom>
        </p:spPr>
        <p:txBody>
          <a:bodyPr anchorCtr="0" anchor="t" bIns="91425" lIns="91425" spcFirstLastPara="1" rIns="91425" wrap="square" tIns="91425">
            <a:normAutofit fontScale="85000" lnSpcReduction="20000"/>
          </a:bodyPr>
          <a:lstStyle/>
          <a:p>
            <a:pPr indent="-285273" lvl="0" marL="457200" rtl="0" algn="l">
              <a:lnSpc>
                <a:spcPct val="135714"/>
              </a:lnSpc>
              <a:spcBef>
                <a:spcPts val="0"/>
              </a:spcBef>
              <a:spcAft>
                <a:spcPts val="0"/>
              </a:spcAft>
              <a:buSzPct val="100000"/>
              <a:buFont typeface="Courier New"/>
              <a:buChar char="❖"/>
            </a:pPr>
            <a:r>
              <a:rPr lang="ru" sz="1050">
                <a:solidFill>
                  <a:srgbClr val="0451A5"/>
                </a:solidFill>
                <a:highlight>
                  <a:schemeClr val="lt1"/>
                </a:highlight>
                <a:latin typeface="Courier New"/>
                <a:ea typeface="Courier New"/>
                <a:cs typeface="Courier New"/>
                <a:sym typeface="Courier New"/>
              </a:rPr>
              <a:t>&gt;</a:t>
            </a:r>
            <a:r>
              <a:rPr lang="ru" sz="1050">
                <a:solidFill>
                  <a:srgbClr val="000000"/>
                </a:solidFill>
                <a:highlight>
                  <a:schemeClr val="lt1"/>
                </a:highlight>
                <a:latin typeface="Courier New"/>
                <a:ea typeface="Courier New"/>
                <a:cs typeface="Courier New"/>
                <a:sym typeface="Courier New"/>
              </a:rPr>
              <a:t> girvan newman</a:t>
            </a:r>
            <a:endParaRPr sz="1050">
              <a:solidFill>
                <a:srgbClr val="000000"/>
              </a:solidFill>
              <a:highlight>
                <a:schemeClr val="lt1"/>
              </a:highlight>
              <a:latin typeface="Courier New"/>
              <a:ea typeface="Courier New"/>
              <a:cs typeface="Courier New"/>
              <a:sym typeface="Courier New"/>
            </a:endParaRPr>
          </a:p>
          <a:p>
            <a:pPr indent="-285273" lvl="1" marL="914400" rtl="0" algn="l">
              <a:lnSpc>
                <a:spcPct val="135714"/>
              </a:lnSpc>
              <a:spcBef>
                <a:spcPts val="0"/>
              </a:spcBef>
              <a:spcAft>
                <a:spcPts val="0"/>
              </a:spcAft>
              <a:buClr>
                <a:srgbClr val="000000"/>
              </a:buClr>
              <a:buSzPct val="100000"/>
              <a:buFont typeface="Courier New"/>
              <a:buChar char="➢"/>
            </a:pPr>
            <a:r>
              <a:rPr lang="ru" sz="1050">
                <a:solidFill>
                  <a:srgbClr val="000000"/>
                </a:solidFill>
                <a:highlight>
                  <a:schemeClr val="lt1"/>
                </a:highlight>
                <a:latin typeface="Courier New"/>
                <a:ea typeface="Courier New"/>
                <a:cs typeface="Courier New"/>
                <a:sym typeface="Courier New"/>
              </a:rPr>
              <a:t>there are 3 communities, the two smallest did not have any relation with the biggest community</a:t>
            </a:r>
            <a:endParaRPr sz="1050">
              <a:solidFill>
                <a:srgbClr val="000000"/>
              </a:solidFill>
              <a:highlight>
                <a:schemeClr val="lt1"/>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chemeClr val="lt1"/>
              </a:highlight>
              <a:latin typeface="Courier New"/>
              <a:ea typeface="Courier New"/>
              <a:cs typeface="Courier New"/>
              <a:sym typeface="Courier New"/>
            </a:endParaRPr>
          </a:p>
          <a:p>
            <a:pPr indent="-285273" lvl="0" marL="457200" rtl="0" algn="l">
              <a:lnSpc>
                <a:spcPct val="135714"/>
              </a:lnSpc>
              <a:spcBef>
                <a:spcPts val="0"/>
              </a:spcBef>
              <a:spcAft>
                <a:spcPts val="0"/>
              </a:spcAft>
              <a:buSzPct val="100000"/>
              <a:buFont typeface="Courier New"/>
              <a:buChar char="❖"/>
            </a:pPr>
            <a:r>
              <a:rPr lang="ru" sz="1050">
                <a:solidFill>
                  <a:srgbClr val="0451A5"/>
                </a:solidFill>
                <a:highlight>
                  <a:schemeClr val="lt1"/>
                </a:highlight>
                <a:latin typeface="Courier New"/>
                <a:ea typeface="Courier New"/>
                <a:cs typeface="Courier New"/>
                <a:sym typeface="Courier New"/>
              </a:rPr>
              <a:t>&gt;</a:t>
            </a:r>
            <a:r>
              <a:rPr lang="ru" sz="1050">
                <a:solidFill>
                  <a:srgbClr val="000000"/>
                </a:solidFill>
                <a:highlight>
                  <a:schemeClr val="lt1"/>
                </a:highlight>
                <a:latin typeface="Courier New"/>
                <a:ea typeface="Courier New"/>
                <a:cs typeface="Courier New"/>
                <a:sym typeface="Courier New"/>
              </a:rPr>
              <a:t> greedy modularity</a:t>
            </a:r>
            <a:endParaRPr sz="1050">
              <a:solidFill>
                <a:srgbClr val="000000"/>
              </a:solidFill>
              <a:highlight>
                <a:schemeClr val="lt1"/>
              </a:highlight>
              <a:latin typeface="Courier New"/>
              <a:ea typeface="Courier New"/>
              <a:cs typeface="Courier New"/>
              <a:sym typeface="Courier New"/>
            </a:endParaRPr>
          </a:p>
          <a:p>
            <a:pPr indent="-285273" lvl="1" marL="914400" rtl="0" algn="l">
              <a:lnSpc>
                <a:spcPct val="135714"/>
              </a:lnSpc>
              <a:spcBef>
                <a:spcPts val="0"/>
              </a:spcBef>
              <a:spcAft>
                <a:spcPts val="0"/>
              </a:spcAft>
              <a:buSzPct val="100000"/>
              <a:buFont typeface="Courier New"/>
              <a:buChar char="➢"/>
            </a:pPr>
            <a:r>
              <a:rPr lang="ru" sz="1050">
                <a:solidFill>
                  <a:srgbClr val="000000"/>
                </a:solidFill>
                <a:highlight>
                  <a:schemeClr val="lt1"/>
                </a:highlight>
                <a:latin typeface="Courier New"/>
                <a:ea typeface="Courier New"/>
                <a:cs typeface="Courier New"/>
                <a:sym typeface="Courier New"/>
              </a:rPr>
              <a:t>there are 3 communities with quite the same number of integrantes, it means 3 big groups of influence each one with his own most popular integrant, but the green community has the most famous musician </a:t>
            </a:r>
            <a:endParaRPr sz="1050">
              <a:solidFill>
                <a:srgbClr val="000000"/>
              </a:solidFill>
              <a:highlight>
                <a:schemeClr val="lt1"/>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chemeClr val="lt1"/>
              </a:highlight>
              <a:latin typeface="Courier New"/>
              <a:ea typeface="Courier New"/>
              <a:cs typeface="Courier New"/>
              <a:sym typeface="Courier New"/>
            </a:endParaRPr>
          </a:p>
          <a:p>
            <a:pPr indent="-285273" lvl="0" marL="457200" rtl="0" algn="l">
              <a:lnSpc>
                <a:spcPct val="135714"/>
              </a:lnSpc>
              <a:spcBef>
                <a:spcPts val="0"/>
              </a:spcBef>
              <a:spcAft>
                <a:spcPts val="0"/>
              </a:spcAft>
              <a:buSzPct val="100000"/>
              <a:buFont typeface="Courier New"/>
              <a:buChar char="❖"/>
            </a:pPr>
            <a:r>
              <a:rPr lang="ru" sz="1050">
                <a:solidFill>
                  <a:srgbClr val="0451A5"/>
                </a:solidFill>
                <a:highlight>
                  <a:schemeClr val="lt1"/>
                </a:highlight>
                <a:latin typeface="Courier New"/>
                <a:ea typeface="Courier New"/>
                <a:cs typeface="Courier New"/>
                <a:sym typeface="Courier New"/>
              </a:rPr>
              <a:t>&gt;</a:t>
            </a:r>
            <a:r>
              <a:rPr lang="ru" sz="1050">
                <a:solidFill>
                  <a:srgbClr val="000000"/>
                </a:solidFill>
                <a:highlight>
                  <a:schemeClr val="lt1"/>
                </a:highlight>
                <a:latin typeface="Courier New"/>
                <a:ea typeface="Courier New"/>
                <a:cs typeface="Courier New"/>
                <a:sym typeface="Courier New"/>
              </a:rPr>
              <a:t> cliques</a:t>
            </a:r>
            <a:endParaRPr sz="1050">
              <a:solidFill>
                <a:srgbClr val="000000"/>
              </a:solidFill>
              <a:highlight>
                <a:schemeClr val="lt1"/>
              </a:highlight>
              <a:latin typeface="Courier New"/>
              <a:ea typeface="Courier New"/>
              <a:cs typeface="Courier New"/>
              <a:sym typeface="Courier New"/>
            </a:endParaRPr>
          </a:p>
          <a:p>
            <a:pPr indent="-285273" lvl="1" marL="914400" rtl="0" algn="l">
              <a:lnSpc>
                <a:spcPct val="135714"/>
              </a:lnSpc>
              <a:spcBef>
                <a:spcPts val="0"/>
              </a:spcBef>
              <a:spcAft>
                <a:spcPts val="0"/>
              </a:spcAft>
              <a:buClr>
                <a:srgbClr val="000000"/>
              </a:buClr>
              <a:buSzPct val="100000"/>
              <a:buFont typeface="Courier New"/>
              <a:buChar char="➢"/>
            </a:pPr>
            <a:r>
              <a:rPr lang="ru" sz="1050">
                <a:solidFill>
                  <a:srgbClr val="000000"/>
                </a:solidFill>
                <a:highlight>
                  <a:schemeClr val="lt1"/>
                </a:highlight>
                <a:latin typeface="Courier New"/>
                <a:ea typeface="Courier New"/>
                <a:cs typeface="Courier New"/>
                <a:sym typeface="Courier New"/>
              </a:rPr>
              <a:t>There are many cliques but the biggest clique is almost 3o integrantes form 198(15%) know each other like a community, maybe all of them go to the the same bar</a:t>
            </a:r>
            <a:endParaRPr sz="1050">
              <a:solidFill>
                <a:srgbClr val="000000"/>
              </a:solidFill>
              <a:highlight>
                <a:schemeClr val="lt1"/>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chemeClr val="lt1"/>
              </a:highlight>
              <a:latin typeface="Courier New"/>
              <a:ea typeface="Courier New"/>
              <a:cs typeface="Courier New"/>
              <a:sym typeface="Courier New"/>
            </a:endParaRPr>
          </a:p>
          <a:p>
            <a:pPr indent="-285273" lvl="0" marL="457200" rtl="0" algn="l">
              <a:lnSpc>
                <a:spcPct val="135714"/>
              </a:lnSpc>
              <a:spcBef>
                <a:spcPts val="0"/>
              </a:spcBef>
              <a:spcAft>
                <a:spcPts val="0"/>
              </a:spcAft>
              <a:buSzPct val="100000"/>
              <a:buFont typeface="Courier New"/>
              <a:buChar char="❖"/>
            </a:pPr>
            <a:r>
              <a:rPr lang="ru" sz="1050">
                <a:solidFill>
                  <a:srgbClr val="0451A5"/>
                </a:solidFill>
                <a:highlight>
                  <a:schemeClr val="lt1"/>
                </a:highlight>
                <a:latin typeface="Courier New"/>
                <a:ea typeface="Courier New"/>
                <a:cs typeface="Courier New"/>
                <a:sym typeface="Courier New"/>
              </a:rPr>
              <a:t>&gt;</a:t>
            </a:r>
            <a:r>
              <a:rPr lang="ru" sz="1050">
                <a:solidFill>
                  <a:srgbClr val="000000"/>
                </a:solidFill>
                <a:highlight>
                  <a:schemeClr val="lt1"/>
                </a:highlight>
                <a:latin typeface="Courier New"/>
                <a:ea typeface="Courier New"/>
                <a:cs typeface="Courier New"/>
                <a:sym typeface="Courier New"/>
              </a:rPr>
              <a:t> Fluid Communities</a:t>
            </a:r>
            <a:endParaRPr sz="1050">
              <a:solidFill>
                <a:srgbClr val="000000"/>
              </a:solidFill>
              <a:highlight>
                <a:schemeClr val="lt1"/>
              </a:highlight>
              <a:latin typeface="Courier New"/>
              <a:ea typeface="Courier New"/>
              <a:cs typeface="Courier New"/>
              <a:sym typeface="Courier New"/>
            </a:endParaRPr>
          </a:p>
          <a:p>
            <a:pPr indent="-285273" lvl="1" marL="914400" rtl="0" algn="l">
              <a:lnSpc>
                <a:spcPct val="135714"/>
              </a:lnSpc>
              <a:spcBef>
                <a:spcPts val="0"/>
              </a:spcBef>
              <a:spcAft>
                <a:spcPts val="0"/>
              </a:spcAft>
              <a:buSzPct val="100000"/>
              <a:buFont typeface="Courier New"/>
              <a:buChar char="➢"/>
            </a:pPr>
            <a:r>
              <a:rPr lang="ru" sz="1050">
                <a:solidFill>
                  <a:srgbClr val="000000"/>
                </a:solidFill>
                <a:highlight>
                  <a:schemeClr val="lt1"/>
                </a:highlight>
                <a:latin typeface="Courier New"/>
                <a:ea typeface="Courier New"/>
                <a:cs typeface="Courier New"/>
                <a:sym typeface="Courier New"/>
              </a:rPr>
              <a:t>each community are connected like a fluid, maybe each community can be rename like a name of the city where live the integrants of these groups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35200" y="1236125"/>
            <a:ext cx="1886700" cy="11916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lang="ru" sz="1050">
                <a:solidFill>
                  <a:srgbClr val="000000"/>
                </a:solidFill>
                <a:highlight>
                  <a:srgbClr val="FFFFFF"/>
                </a:highlight>
                <a:latin typeface="Comfortaa"/>
                <a:ea typeface="Comfortaa"/>
                <a:cs typeface="Comfortaa"/>
                <a:sym typeface="Comfortaa"/>
              </a:rPr>
              <a:t>number of nodes:  198</a:t>
            </a:r>
            <a:endParaRPr sz="1050">
              <a:solidFill>
                <a:srgbClr val="000000"/>
              </a:solidFill>
              <a:highlight>
                <a:srgbClr val="FFFFFF"/>
              </a:highlight>
              <a:latin typeface="Comfortaa"/>
              <a:ea typeface="Comfortaa"/>
              <a:cs typeface="Comfortaa"/>
              <a:sym typeface="Comfortaa"/>
            </a:endParaRPr>
          </a:p>
          <a:p>
            <a:pPr indent="0" lvl="0" marL="0" rtl="0" algn="l">
              <a:lnSpc>
                <a:spcPct val="135714"/>
              </a:lnSpc>
              <a:spcBef>
                <a:spcPts val="0"/>
              </a:spcBef>
              <a:spcAft>
                <a:spcPts val="0"/>
              </a:spcAft>
              <a:buNone/>
            </a:pPr>
            <a:r>
              <a:rPr lang="ru" sz="1050">
                <a:solidFill>
                  <a:srgbClr val="000000"/>
                </a:solidFill>
                <a:highlight>
                  <a:srgbClr val="FFFFFF"/>
                </a:highlight>
                <a:latin typeface="Comfortaa"/>
                <a:ea typeface="Comfortaa"/>
                <a:cs typeface="Comfortaa"/>
                <a:sym typeface="Comfortaa"/>
              </a:rPr>
              <a:t>number of edges: 2742</a:t>
            </a:r>
            <a:endParaRPr sz="1050">
              <a:solidFill>
                <a:srgbClr val="000000"/>
              </a:solidFill>
              <a:highlight>
                <a:srgbClr val="FFFFFF"/>
              </a:highlight>
              <a:latin typeface="Comfortaa"/>
              <a:ea typeface="Comfortaa"/>
              <a:cs typeface="Comfortaa"/>
              <a:sym typeface="Comfortaa"/>
            </a:endParaRPr>
          </a:p>
          <a:p>
            <a:pPr indent="0" lvl="0" marL="0" rtl="0" algn="l">
              <a:lnSpc>
                <a:spcPct val="135714"/>
              </a:lnSpc>
              <a:spcBef>
                <a:spcPts val="0"/>
              </a:spcBef>
              <a:spcAft>
                <a:spcPts val="0"/>
              </a:spcAft>
              <a:buNone/>
            </a:pPr>
            <a:r>
              <a:rPr lang="ru" sz="1050">
                <a:solidFill>
                  <a:srgbClr val="000000"/>
                </a:solidFill>
                <a:highlight>
                  <a:srgbClr val="FFFFFF"/>
                </a:highlight>
                <a:latin typeface="Comfortaa"/>
                <a:ea typeface="Comfortaa"/>
                <a:cs typeface="Comfortaa"/>
                <a:sym typeface="Comfortaa"/>
              </a:rPr>
              <a:t>average degree: 27.69</a:t>
            </a:r>
            <a:endParaRPr sz="1050">
              <a:solidFill>
                <a:srgbClr val="000000"/>
              </a:solidFill>
              <a:highlight>
                <a:srgbClr val="FFFFFF"/>
              </a:highlight>
              <a:latin typeface="Comfortaa"/>
              <a:ea typeface="Comfortaa"/>
              <a:cs typeface="Comfortaa"/>
              <a:sym typeface="Comfortaa"/>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b="0"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93" name="Google Shape;93;p14"/>
          <p:cNvPicPr preferRelativeResize="0"/>
          <p:nvPr/>
        </p:nvPicPr>
        <p:blipFill>
          <a:blip r:embed="rId3">
            <a:alphaModFix/>
          </a:blip>
          <a:stretch>
            <a:fillRect/>
          </a:stretch>
        </p:blipFill>
        <p:spPr>
          <a:xfrm>
            <a:off x="2374425" y="-84700"/>
            <a:ext cx="7506050" cy="5312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lang="ru" sz="2400">
                <a:solidFill>
                  <a:srgbClr val="000080"/>
                </a:solidFill>
                <a:highlight>
                  <a:srgbClr val="FFFFFF"/>
                </a:highlight>
                <a:latin typeface="Courier New"/>
                <a:ea typeface="Courier New"/>
                <a:cs typeface="Courier New"/>
                <a:sym typeface="Courier New"/>
              </a:rPr>
              <a:t>Community</a:t>
            </a:r>
            <a:endParaRPr sz="2400">
              <a:solidFill>
                <a:srgbClr val="00008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99" name="Google Shape;99;p15"/>
          <p:cNvSpPr txBox="1"/>
          <p:nvPr>
            <p:ph idx="1" type="body"/>
          </p:nvPr>
        </p:nvSpPr>
        <p:spPr>
          <a:xfrm>
            <a:off x="729450" y="2078875"/>
            <a:ext cx="3194100" cy="2261100"/>
          </a:xfrm>
          <a:prstGeom prst="rect">
            <a:avLst/>
          </a:prstGeom>
        </p:spPr>
        <p:txBody>
          <a:bodyPr anchorCtr="0" anchor="t" bIns="91425" lIns="91425" spcFirstLastPara="1" rIns="91425" wrap="square" tIns="91425">
            <a:normAutofit/>
          </a:bodyPr>
          <a:lstStyle/>
          <a:p>
            <a:pPr indent="-295275" lvl="0" marL="457200" rtl="0" algn="l">
              <a:lnSpc>
                <a:spcPct val="135714"/>
              </a:lnSpc>
              <a:spcBef>
                <a:spcPts val="0"/>
              </a:spcBef>
              <a:spcAft>
                <a:spcPts val="0"/>
              </a:spcAft>
              <a:buSzPts val="1050"/>
              <a:buFont typeface="Courier New"/>
              <a:buChar char="❖"/>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girvan newman</a:t>
            </a:r>
            <a:endParaRPr sz="1050">
              <a:solidFill>
                <a:srgbClr val="000000"/>
              </a:solidFill>
              <a:highlight>
                <a:srgbClr val="FFFFFF"/>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greedy modularity </a:t>
            </a:r>
            <a:endParaRPr sz="1050">
              <a:solidFill>
                <a:srgbClr val="000000"/>
              </a:solidFill>
              <a:highlight>
                <a:srgbClr val="FFFFFF"/>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cliques</a:t>
            </a:r>
            <a:endParaRPr sz="1050">
              <a:solidFill>
                <a:srgbClr val="000000"/>
              </a:solidFill>
              <a:highlight>
                <a:srgbClr val="FFFFFF"/>
              </a:highlight>
              <a:latin typeface="Courier New"/>
              <a:ea typeface="Courier New"/>
              <a:cs typeface="Courier New"/>
              <a:sym typeface="Courier New"/>
            </a:endParaRPr>
          </a:p>
          <a:p>
            <a:pPr indent="0" lvl="0" marL="45720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295275" lvl="0" marL="457200" rtl="0" algn="l">
              <a:lnSpc>
                <a:spcPct val="135714"/>
              </a:lnSpc>
              <a:spcBef>
                <a:spcPts val="0"/>
              </a:spcBef>
              <a:spcAft>
                <a:spcPts val="0"/>
              </a:spcAft>
              <a:buSzPts val="1050"/>
              <a:buFont typeface="Courier New"/>
              <a:buChar char="❖"/>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lang="ru" sz="1050">
                <a:solidFill>
                  <a:srgbClr val="000000"/>
                </a:solidFill>
                <a:highlight>
                  <a:schemeClr val="lt1"/>
                </a:highlight>
                <a:latin typeface="Courier New"/>
                <a:ea typeface="Courier New"/>
                <a:cs typeface="Courier New"/>
                <a:sym typeface="Courier New"/>
              </a:rPr>
              <a:t>Fluid Communities </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b="0" i="1" lang="ru" sz="2000">
                <a:solidFill>
                  <a:srgbClr val="000080"/>
                </a:solidFill>
                <a:highlight>
                  <a:srgbClr val="FFFFFF"/>
                </a:highlight>
                <a:latin typeface="Courier New"/>
                <a:ea typeface="Courier New"/>
                <a:cs typeface="Courier New"/>
                <a:sym typeface="Courier New"/>
              </a:rPr>
              <a:t>girvan newman algorithm </a:t>
            </a:r>
            <a:endParaRPr sz="2000">
              <a:solidFill>
                <a:srgbClr val="00008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The Girvan-Newman algorithm for the detection and analysis of community structure relies on the iterative elimination of edges that have the highest number of shortest paths between nodes passing through them. By removing edges from the graph one-by-one, the network breaks down into smaller pieces, so-called communities. The algorithm was introduced by Michelle Girvan and Mark Newman</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idx="1" type="body"/>
          </p:nvPr>
        </p:nvSpPr>
        <p:spPr>
          <a:xfrm>
            <a:off x="729450" y="1155700"/>
            <a:ext cx="7688700" cy="31842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t/>
            </a:r>
            <a:endParaRPr/>
          </a:p>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The idea was to find which edges in a network occur most frequently between other pairs of nodes by finding edges betweenness centrality.</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The Girvan-Newman algorithm can be divided into four main steps:</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For every edge in a graph, calculate the edge betweenness centrality.</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Remove the edge with the highest betweenness centrality.</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Calculate the betweenness centrality for every remaining edge.</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Repeat steps 2-4 until there are no more edges left.</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idx="1" type="body"/>
          </p:nvPr>
        </p:nvSpPr>
        <p:spPr>
          <a:xfrm>
            <a:off x="382675" y="1382225"/>
            <a:ext cx="3257100" cy="34221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number of </a:t>
            </a:r>
            <a:r>
              <a:rPr lang="ru" sz="1050">
                <a:solidFill>
                  <a:srgbClr val="000000"/>
                </a:solidFill>
                <a:highlight>
                  <a:srgbClr val="FFFFFF"/>
                </a:highlight>
                <a:latin typeface="Courier New"/>
                <a:ea typeface="Courier New"/>
                <a:cs typeface="Courier New"/>
                <a:sym typeface="Courier New"/>
              </a:rPr>
              <a:t>communities</a:t>
            </a:r>
            <a:r>
              <a:rPr lang="ru" sz="1050">
                <a:solidFill>
                  <a:srgbClr val="000000"/>
                </a:solidFill>
                <a:highlight>
                  <a:srgbClr val="FFFFFF"/>
                </a:highlight>
                <a:latin typeface="Courier New"/>
                <a:ea typeface="Courier New"/>
                <a:cs typeface="Courier New"/>
                <a:sym typeface="Courier New"/>
              </a:rPr>
              <a:t>: 3</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number of nodes:</a:t>
            </a:r>
            <a:r>
              <a:rPr lang="ru" sz="1050">
                <a:solidFill>
                  <a:srgbClr val="000000"/>
                </a:solidFill>
                <a:highlight>
                  <a:srgbClr val="FFFFFF"/>
                </a:highlight>
                <a:latin typeface="Courier New"/>
                <a:ea typeface="Courier New"/>
                <a:cs typeface="Courier New"/>
                <a:sym typeface="Courier New"/>
              </a:rPr>
              <a:t>  198</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number of edges:</a:t>
            </a:r>
            <a:r>
              <a:rPr lang="ru" sz="1050">
                <a:solidFill>
                  <a:srgbClr val="000000"/>
                </a:solidFill>
                <a:highlight>
                  <a:srgbClr val="FFFFFF"/>
                </a:highlight>
                <a:latin typeface="Courier New"/>
                <a:ea typeface="Courier New"/>
                <a:cs typeface="Courier New"/>
                <a:sym typeface="Courier New"/>
              </a:rPr>
              <a:t> 2742</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first </a:t>
            </a:r>
            <a:r>
              <a:rPr lang="ru" sz="1050">
                <a:solidFill>
                  <a:srgbClr val="000000"/>
                </a:solidFill>
                <a:highlight>
                  <a:srgbClr val="FFFFFF"/>
                </a:highlight>
                <a:latin typeface="Courier New"/>
                <a:ea typeface="Courier New"/>
                <a:cs typeface="Courier New"/>
                <a:sym typeface="Courier New"/>
              </a:rPr>
              <a:t>community</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teal</a:t>
            </a:r>
            <a:r>
              <a:rPr lang="ru" sz="1050">
                <a:solidFill>
                  <a:srgbClr val="000000"/>
                </a:solidFill>
                <a:highlight>
                  <a:srgbClr val="FFFFFF"/>
                </a:highlight>
                <a:latin typeface="Courier New"/>
                <a:ea typeface="Courier New"/>
                <a:cs typeface="Courier New"/>
                <a:sym typeface="Courier New"/>
              </a:rPr>
              <a:t> nodes: 193</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second </a:t>
            </a:r>
            <a:r>
              <a:rPr lang="ru" sz="1050">
                <a:solidFill>
                  <a:srgbClr val="000000"/>
                </a:solidFill>
                <a:highlight>
                  <a:srgbClr val="FFFFFF"/>
                </a:highlight>
                <a:latin typeface="Courier New"/>
                <a:ea typeface="Courier New"/>
                <a:cs typeface="Courier New"/>
                <a:sym typeface="Courier New"/>
              </a:rPr>
              <a:t>community</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orange</a:t>
            </a:r>
            <a:r>
              <a:rPr lang="ru" sz="1050">
                <a:solidFill>
                  <a:srgbClr val="000000"/>
                </a:solidFill>
                <a:highlight>
                  <a:srgbClr val="FFFFFF"/>
                </a:highlight>
                <a:latin typeface="Courier New"/>
                <a:ea typeface="Courier New"/>
                <a:cs typeface="Courier New"/>
                <a:sym typeface="Courier New"/>
              </a:rPr>
              <a:t> nodes: 4</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lang="ru" sz="1050">
                <a:solidFill>
                  <a:srgbClr val="0451A5"/>
                </a:solidFill>
                <a:highlight>
                  <a:srgbClr val="FFFFFF"/>
                </a:highlight>
                <a:latin typeface="Courier New"/>
                <a:ea typeface="Courier New"/>
                <a:cs typeface="Courier New"/>
                <a:sym typeface="Courier New"/>
              </a:rPr>
              <a:t>-</a:t>
            </a:r>
            <a:r>
              <a:rPr lang="ru" sz="1050">
                <a:solidFill>
                  <a:srgbClr val="000000"/>
                </a:solidFill>
                <a:highlight>
                  <a:srgbClr val="FFFFFF"/>
                </a:highlight>
                <a:latin typeface="Courier New"/>
                <a:ea typeface="Courier New"/>
                <a:cs typeface="Courier New"/>
                <a:sym typeface="Courier New"/>
              </a:rPr>
              <a:t> </a:t>
            </a:r>
            <a:r>
              <a:rPr lang="ru" sz="1050">
                <a:solidFill>
                  <a:srgbClr val="000000"/>
                </a:solidFill>
                <a:highlight>
                  <a:srgbClr val="FFFFFF"/>
                </a:highlight>
                <a:latin typeface="Courier New"/>
                <a:ea typeface="Courier New"/>
                <a:cs typeface="Courier New"/>
                <a:sym typeface="Courier New"/>
              </a:rPr>
              <a:t>third</a:t>
            </a:r>
            <a:r>
              <a:rPr lang="ru" sz="1050">
                <a:solidFill>
                  <a:srgbClr val="000000"/>
                </a:solidFill>
                <a:highlight>
                  <a:srgbClr val="FFFFFF"/>
                </a:highlight>
                <a:latin typeface="Courier New"/>
                <a:ea typeface="Courier New"/>
                <a:cs typeface="Courier New"/>
                <a:sym typeface="Courier New"/>
              </a:rPr>
              <a:t> </a:t>
            </a:r>
            <a:r>
              <a:rPr lang="ru" sz="1050">
                <a:solidFill>
                  <a:srgbClr val="000000"/>
                </a:solidFill>
                <a:highlight>
                  <a:srgbClr val="FFFFFF"/>
                </a:highlight>
                <a:latin typeface="Courier New"/>
                <a:ea typeface="Courier New"/>
                <a:cs typeface="Courier New"/>
                <a:sym typeface="Courier New"/>
              </a:rPr>
              <a:t>community</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green</a:t>
            </a:r>
            <a:r>
              <a:rPr lang="ru" sz="1050">
                <a:solidFill>
                  <a:srgbClr val="000000"/>
                </a:solidFill>
                <a:highlight>
                  <a:srgbClr val="FFFFFF"/>
                </a:highlight>
                <a:latin typeface="Courier New"/>
                <a:ea typeface="Courier New"/>
                <a:cs typeface="Courier New"/>
                <a:sym typeface="Courier New"/>
              </a:rPr>
              <a:t> nodes: 1</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16" name="Google Shape;116;p18"/>
          <p:cNvPicPr preferRelativeResize="0"/>
          <p:nvPr/>
        </p:nvPicPr>
        <p:blipFill>
          <a:blip r:embed="rId3">
            <a:alphaModFix/>
          </a:blip>
          <a:stretch>
            <a:fillRect/>
          </a:stretch>
        </p:blipFill>
        <p:spPr>
          <a:xfrm>
            <a:off x="2765875" y="-12"/>
            <a:ext cx="6901738" cy="53992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lnSpc>
                <a:spcPct val="135714"/>
              </a:lnSpc>
              <a:spcBef>
                <a:spcPts val="0"/>
              </a:spcBef>
              <a:spcAft>
                <a:spcPts val="0"/>
              </a:spcAft>
              <a:buNone/>
            </a:pPr>
            <a:r>
              <a:rPr b="0" i="1" lang="ru" sz="2650">
                <a:solidFill>
                  <a:srgbClr val="000080"/>
                </a:solidFill>
                <a:highlight>
                  <a:srgbClr val="FFFFFF"/>
                </a:highlight>
                <a:latin typeface="Courier New"/>
                <a:ea typeface="Courier New"/>
                <a:cs typeface="Courier New"/>
                <a:sym typeface="Courier New"/>
              </a:rPr>
              <a:t>greedy modularity communities</a:t>
            </a:r>
            <a:endParaRPr sz="2650">
              <a:solidFill>
                <a:srgbClr val="00008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122" name="Google Shape;122;p1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Find communities in G using greedy modularity maximization.</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This function uses Clauset-Newman-Moore greedy modularity maximization to find the community partition with the largest modularity.</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00000"/>
                </a:solidFill>
                <a:highlight>
                  <a:srgbClr val="FFFFFF"/>
                </a:highlight>
                <a:latin typeface="Courier New"/>
                <a:ea typeface="Courier New"/>
                <a:cs typeface="Courier New"/>
                <a:sym typeface="Courier New"/>
              </a:rPr>
              <a:t>Greedy modularity maximization begins with each node in its own community and repeatedly joins the pair of communities that lead to the largest modularity until no </a:t>
            </a:r>
            <a:r>
              <a:rPr lang="ru" sz="1050">
                <a:solidFill>
                  <a:srgbClr val="000000"/>
                </a:solidFill>
                <a:highlight>
                  <a:srgbClr val="FFFFFF"/>
                </a:highlight>
                <a:latin typeface="Courier New"/>
                <a:ea typeface="Courier New"/>
                <a:cs typeface="Courier New"/>
                <a:sym typeface="Courier New"/>
              </a:rPr>
              <a:t>further</a:t>
            </a:r>
            <a:r>
              <a:rPr lang="ru" sz="1050">
                <a:solidFill>
                  <a:srgbClr val="000000"/>
                </a:solidFill>
                <a:highlight>
                  <a:srgbClr val="FFFFFF"/>
                </a:highlight>
                <a:latin typeface="Courier New"/>
                <a:ea typeface="Courier New"/>
                <a:cs typeface="Courier New"/>
                <a:sym typeface="Courier New"/>
              </a:rPr>
              <a:t> increase in modularity is possible (a maximum).</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idx="1" type="body"/>
          </p:nvPr>
        </p:nvSpPr>
        <p:spPr>
          <a:xfrm>
            <a:off x="591775" y="1244225"/>
            <a:ext cx="3291900" cy="32946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number of </a:t>
            </a:r>
            <a:r>
              <a:rPr lang="ru" sz="1050">
                <a:solidFill>
                  <a:srgbClr val="000000"/>
                </a:solidFill>
                <a:highlight>
                  <a:srgbClr val="FFFFFF"/>
                </a:highlight>
                <a:latin typeface="Courier New"/>
                <a:ea typeface="Courier New"/>
                <a:cs typeface="Courier New"/>
                <a:sym typeface="Courier New"/>
              </a:rPr>
              <a:t>communities</a:t>
            </a:r>
            <a:r>
              <a:rPr lang="ru" sz="1050">
                <a:solidFill>
                  <a:srgbClr val="000000"/>
                </a:solidFill>
                <a:highlight>
                  <a:srgbClr val="FFFFFF"/>
                </a:highlight>
                <a:latin typeface="Courier New"/>
                <a:ea typeface="Courier New"/>
                <a:cs typeface="Courier New"/>
                <a:sym typeface="Courier New"/>
              </a:rPr>
              <a:t>: 3</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number of nodes</a:t>
            </a:r>
            <a:r>
              <a:rPr lang="ru" sz="1050">
                <a:solidFill>
                  <a:srgbClr val="000000"/>
                </a:solidFill>
                <a:highlight>
                  <a:srgbClr val="FFFFFF"/>
                </a:highlight>
                <a:latin typeface="Courier New"/>
                <a:ea typeface="Courier New"/>
                <a:cs typeface="Courier New"/>
                <a:sym typeface="Courier New"/>
              </a:rPr>
              <a:t>  198</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number of edges</a:t>
            </a:r>
            <a:r>
              <a:rPr lang="ru" sz="1050">
                <a:solidFill>
                  <a:srgbClr val="000000"/>
                </a:solidFill>
                <a:highlight>
                  <a:srgbClr val="FFFFFF"/>
                </a:highlight>
                <a:latin typeface="Courier New"/>
                <a:ea typeface="Courier New"/>
                <a:cs typeface="Courier New"/>
                <a:sym typeface="Courier New"/>
              </a:rPr>
              <a:t> 2742</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first </a:t>
            </a:r>
            <a:r>
              <a:rPr lang="ru" sz="1050">
                <a:solidFill>
                  <a:srgbClr val="000000"/>
                </a:solidFill>
                <a:highlight>
                  <a:srgbClr val="FFFFFF"/>
                </a:highlight>
                <a:latin typeface="Courier New"/>
                <a:ea typeface="Courier New"/>
                <a:cs typeface="Courier New"/>
                <a:sym typeface="Courier New"/>
              </a:rPr>
              <a:t>community</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*teal*</a:t>
            </a:r>
            <a:r>
              <a:rPr lang="ru" sz="1050">
                <a:solidFill>
                  <a:srgbClr val="000000"/>
                </a:solidFill>
                <a:highlight>
                  <a:srgbClr val="FFFFFF"/>
                </a:highlight>
                <a:latin typeface="Courier New"/>
                <a:ea typeface="Courier New"/>
                <a:cs typeface="Courier New"/>
                <a:sym typeface="Courier New"/>
              </a:rPr>
              <a:t> nodes 69</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second comunity </a:t>
            </a:r>
            <a:r>
              <a:rPr i="1" lang="ru" sz="1050">
                <a:solidFill>
                  <a:srgbClr val="000000"/>
                </a:solidFill>
                <a:highlight>
                  <a:srgbClr val="FFFFFF"/>
                </a:highlight>
                <a:latin typeface="Courier New"/>
                <a:ea typeface="Courier New"/>
                <a:cs typeface="Courier New"/>
                <a:sym typeface="Courier New"/>
              </a:rPr>
              <a:t>*orange*</a:t>
            </a:r>
            <a:r>
              <a:rPr lang="ru" sz="1050">
                <a:solidFill>
                  <a:srgbClr val="000000"/>
                </a:solidFill>
                <a:highlight>
                  <a:srgbClr val="FFFFFF"/>
                </a:highlight>
                <a:latin typeface="Courier New"/>
                <a:ea typeface="Courier New"/>
                <a:cs typeface="Courier New"/>
                <a:sym typeface="Courier New"/>
              </a:rPr>
              <a:t> nodes 66</a:t>
            </a:r>
            <a:endParaRPr sz="1050">
              <a:solidFill>
                <a:srgbClr val="00000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451A5"/>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lang="ru" sz="1050">
                <a:solidFill>
                  <a:srgbClr val="0451A5"/>
                </a:solidFill>
                <a:highlight>
                  <a:srgbClr val="FFFFFF"/>
                </a:highlight>
                <a:latin typeface="Courier New"/>
                <a:ea typeface="Courier New"/>
                <a:cs typeface="Courier New"/>
                <a:sym typeface="Courier New"/>
              </a:rPr>
              <a:t>&gt;</a:t>
            </a:r>
            <a:r>
              <a:rPr lang="ru" sz="1050">
                <a:solidFill>
                  <a:srgbClr val="000000"/>
                </a:solidFill>
                <a:highlight>
                  <a:srgbClr val="FFFFFF"/>
                </a:highlight>
                <a:latin typeface="Courier New"/>
                <a:ea typeface="Courier New"/>
                <a:cs typeface="Courier New"/>
                <a:sym typeface="Courier New"/>
              </a:rPr>
              <a:t>  third </a:t>
            </a:r>
            <a:r>
              <a:rPr lang="ru" sz="1050">
                <a:solidFill>
                  <a:srgbClr val="000000"/>
                </a:solidFill>
                <a:highlight>
                  <a:srgbClr val="FFFFFF"/>
                </a:highlight>
                <a:latin typeface="Courier New"/>
                <a:ea typeface="Courier New"/>
                <a:cs typeface="Courier New"/>
                <a:sym typeface="Courier New"/>
              </a:rPr>
              <a:t>community</a:t>
            </a:r>
            <a:r>
              <a:rPr lang="ru" sz="1050">
                <a:solidFill>
                  <a:srgbClr val="000000"/>
                </a:solidFill>
                <a:highlight>
                  <a:srgbClr val="FFFFFF"/>
                </a:highlight>
                <a:latin typeface="Courier New"/>
                <a:ea typeface="Courier New"/>
                <a:cs typeface="Courier New"/>
                <a:sym typeface="Courier New"/>
              </a:rPr>
              <a:t> </a:t>
            </a:r>
            <a:r>
              <a:rPr i="1" lang="ru" sz="1050">
                <a:solidFill>
                  <a:srgbClr val="000000"/>
                </a:solidFill>
                <a:highlight>
                  <a:srgbClr val="FFFFFF"/>
                </a:highlight>
                <a:latin typeface="Courier New"/>
                <a:ea typeface="Courier New"/>
                <a:cs typeface="Courier New"/>
                <a:sym typeface="Courier New"/>
              </a:rPr>
              <a:t>*green*</a:t>
            </a:r>
            <a:r>
              <a:rPr lang="ru" sz="1050">
                <a:solidFill>
                  <a:srgbClr val="000000"/>
                </a:solidFill>
                <a:highlight>
                  <a:srgbClr val="FFFFFF"/>
                </a:highlight>
                <a:latin typeface="Courier New"/>
                <a:ea typeface="Courier New"/>
                <a:cs typeface="Courier New"/>
                <a:sym typeface="Courier New"/>
              </a:rPr>
              <a:t> nodes : 63</a:t>
            </a:r>
            <a:endParaRPr sz="1050">
              <a:solidFill>
                <a:srgbClr val="000000"/>
              </a:solidFill>
              <a:highlight>
                <a:srgbClr val="FFFFFF"/>
              </a:highlight>
              <a:latin typeface="Courier New"/>
              <a:ea typeface="Courier New"/>
              <a:cs typeface="Courier New"/>
              <a:sym typeface="Courier New"/>
            </a:endParaRPr>
          </a:p>
          <a:p>
            <a:pPr indent="0" lvl="0" marL="0" rtl="0" algn="l">
              <a:spcBef>
                <a:spcPts val="0"/>
              </a:spcBef>
              <a:spcAft>
                <a:spcPts val="1200"/>
              </a:spcAft>
              <a:buNone/>
            </a:pPr>
            <a:r>
              <a:t/>
            </a:r>
            <a:endParaRPr/>
          </a:p>
        </p:txBody>
      </p:sp>
      <p:pic>
        <p:nvPicPr>
          <p:cNvPr id="128" name="Google Shape;128;p20"/>
          <p:cNvPicPr preferRelativeResize="0"/>
          <p:nvPr/>
        </p:nvPicPr>
        <p:blipFill>
          <a:blip r:embed="rId3">
            <a:alphaModFix/>
          </a:blip>
          <a:stretch>
            <a:fillRect/>
          </a:stretch>
        </p:blipFill>
        <p:spPr>
          <a:xfrm rot="10457137">
            <a:off x="2752157" y="177027"/>
            <a:ext cx="6574836"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729450" y="1318650"/>
            <a:ext cx="4039500" cy="21285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ru" sz="1800">
                <a:solidFill>
                  <a:srgbClr val="000080"/>
                </a:solidFill>
                <a:highlight>
                  <a:srgbClr val="FFFFFF"/>
                </a:highlight>
                <a:latin typeface="Courier New"/>
                <a:ea typeface="Courier New"/>
                <a:cs typeface="Courier New"/>
                <a:sym typeface="Courier New"/>
              </a:rPr>
              <a:t>CLIQUES</a:t>
            </a:r>
            <a:endParaRPr sz="1800">
              <a:solidFill>
                <a:srgbClr val="00008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t/>
            </a:r>
            <a:endParaRPr sz="1050">
              <a:solidFill>
                <a:srgbClr val="000080"/>
              </a:solidFill>
              <a:highlight>
                <a:srgbClr val="FFFFFF"/>
              </a:highlight>
              <a:latin typeface="Courier New"/>
              <a:ea typeface="Courier New"/>
              <a:cs typeface="Courier New"/>
              <a:sym typeface="Courier New"/>
            </a:endParaRPr>
          </a:p>
          <a:p>
            <a:pPr indent="0" lvl="0" marL="0" rtl="0" algn="l">
              <a:lnSpc>
                <a:spcPct val="135714"/>
              </a:lnSpc>
              <a:spcBef>
                <a:spcPts val="0"/>
              </a:spcBef>
              <a:spcAft>
                <a:spcPts val="0"/>
              </a:spcAft>
              <a:buNone/>
            </a:pPr>
            <a:r>
              <a:rPr b="0" lang="ru" sz="1050">
                <a:solidFill>
                  <a:srgbClr val="000000"/>
                </a:solidFill>
                <a:highlight>
                  <a:srgbClr val="FFFFFF"/>
                </a:highlight>
                <a:latin typeface="Courier New"/>
                <a:ea typeface="Courier New"/>
                <a:cs typeface="Courier New"/>
                <a:sym typeface="Courier New"/>
              </a:rPr>
              <a:t>A clique of a graph G is a set X of vertices of G with the property that every pair of distinct vertices in X are adjacent in G.</a:t>
            </a:r>
            <a:endParaRPr/>
          </a:p>
        </p:txBody>
      </p:sp>
      <p:pic>
        <p:nvPicPr>
          <p:cNvPr id="134" name="Google Shape;134;p21"/>
          <p:cNvPicPr preferRelativeResize="0"/>
          <p:nvPr/>
        </p:nvPicPr>
        <p:blipFill>
          <a:blip r:embed="rId3">
            <a:alphaModFix/>
          </a:blip>
          <a:stretch>
            <a:fillRect/>
          </a:stretch>
        </p:blipFill>
        <p:spPr>
          <a:xfrm>
            <a:off x="3274050" y="692800"/>
            <a:ext cx="5324150" cy="41651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